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
</Relationships>
</file>

<file path=ppt/media/image1.png>
</file>

<file path=ppt/media/image2.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27" name="PlaceHolder 2"/>
          <p:cNvSpPr>
            <a:spLocks noGrp="1"/>
          </p:cNvSpPr>
          <p:nvPr>
            <p:ph type="body"/>
          </p:nvPr>
        </p:nvSpPr>
        <p:spPr>
          <a:xfrm>
            <a:off x="913680" y="209592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8" name="PlaceHolder 3"/>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30"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1"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2"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3" name="PlaceHolder 5"/>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35" name="PlaceHolder 2"/>
          <p:cNvSpPr>
            <a:spLocks noGrp="1"/>
          </p:cNvSpPr>
          <p:nvPr>
            <p:ph type="body"/>
          </p:nvPr>
        </p:nvSpPr>
        <p:spPr>
          <a:xfrm>
            <a:off x="91368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6" name="PlaceHolder 3"/>
          <p:cNvSpPr>
            <a:spLocks noGrp="1"/>
          </p:cNvSpPr>
          <p:nvPr>
            <p:ph type="body"/>
          </p:nvPr>
        </p:nvSpPr>
        <p:spPr>
          <a:xfrm>
            <a:off x="441432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7" name="PlaceHolder 4"/>
          <p:cNvSpPr>
            <a:spLocks noGrp="1"/>
          </p:cNvSpPr>
          <p:nvPr>
            <p:ph type="body"/>
          </p:nvPr>
        </p:nvSpPr>
        <p:spPr>
          <a:xfrm>
            <a:off x="791496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8" name="PlaceHolder 5"/>
          <p:cNvSpPr>
            <a:spLocks noGrp="1"/>
          </p:cNvSpPr>
          <p:nvPr>
            <p:ph type="body"/>
          </p:nvPr>
        </p:nvSpPr>
        <p:spPr>
          <a:xfrm>
            <a:off x="91368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9" name="PlaceHolder 6"/>
          <p:cNvSpPr>
            <a:spLocks noGrp="1"/>
          </p:cNvSpPr>
          <p:nvPr>
            <p:ph type="body"/>
          </p:nvPr>
        </p:nvSpPr>
        <p:spPr>
          <a:xfrm>
            <a:off x="441432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40" name="PlaceHolder 7"/>
          <p:cNvSpPr>
            <a:spLocks noGrp="1"/>
          </p:cNvSpPr>
          <p:nvPr>
            <p:ph type="body"/>
          </p:nvPr>
        </p:nvSpPr>
        <p:spPr>
          <a:xfrm>
            <a:off x="791496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47" name="PlaceHolder 2"/>
          <p:cNvSpPr>
            <a:spLocks noGrp="1"/>
          </p:cNvSpPr>
          <p:nvPr>
            <p:ph type="subTitle"/>
          </p:nvPr>
        </p:nvSpPr>
        <p:spPr>
          <a:xfrm>
            <a:off x="913680" y="2095920"/>
            <a:ext cx="10353240" cy="36946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49" name="PlaceHolder 2"/>
          <p:cNvSpPr>
            <a:spLocks noGrp="1"/>
          </p:cNvSpPr>
          <p:nvPr>
            <p:ph type="body"/>
          </p:nvPr>
        </p:nvSpPr>
        <p:spPr>
          <a:xfrm>
            <a:off x="913680" y="2095920"/>
            <a:ext cx="10353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51"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52"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913680" y="609480"/>
            <a:ext cx="10353240" cy="614736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56"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57"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58"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 name="PlaceHolder 2"/>
          <p:cNvSpPr>
            <a:spLocks noGrp="1"/>
          </p:cNvSpPr>
          <p:nvPr>
            <p:ph type="subTitle"/>
          </p:nvPr>
        </p:nvSpPr>
        <p:spPr>
          <a:xfrm>
            <a:off x="913680" y="2095920"/>
            <a:ext cx="10353240" cy="36946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0"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61"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2" name="PlaceHolder 4"/>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4"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5"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6" name="PlaceHolder 4"/>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8" name="PlaceHolder 2"/>
          <p:cNvSpPr>
            <a:spLocks noGrp="1"/>
          </p:cNvSpPr>
          <p:nvPr>
            <p:ph type="body"/>
          </p:nvPr>
        </p:nvSpPr>
        <p:spPr>
          <a:xfrm>
            <a:off x="913680" y="209592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9" name="PlaceHolder 3"/>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71"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2"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3"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4" name="PlaceHolder 5"/>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76" name="PlaceHolder 2"/>
          <p:cNvSpPr>
            <a:spLocks noGrp="1"/>
          </p:cNvSpPr>
          <p:nvPr>
            <p:ph type="body"/>
          </p:nvPr>
        </p:nvSpPr>
        <p:spPr>
          <a:xfrm>
            <a:off x="91368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7" name="PlaceHolder 3"/>
          <p:cNvSpPr>
            <a:spLocks noGrp="1"/>
          </p:cNvSpPr>
          <p:nvPr>
            <p:ph type="body"/>
          </p:nvPr>
        </p:nvSpPr>
        <p:spPr>
          <a:xfrm>
            <a:off x="441432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8" name="PlaceHolder 4"/>
          <p:cNvSpPr>
            <a:spLocks noGrp="1"/>
          </p:cNvSpPr>
          <p:nvPr>
            <p:ph type="body"/>
          </p:nvPr>
        </p:nvSpPr>
        <p:spPr>
          <a:xfrm>
            <a:off x="791496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9" name="PlaceHolder 5"/>
          <p:cNvSpPr>
            <a:spLocks noGrp="1"/>
          </p:cNvSpPr>
          <p:nvPr>
            <p:ph type="body"/>
          </p:nvPr>
        </p:nvSpPr>
        <p:spPr>
          <a:xfrm>
            <a:off x="91368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80" name="PlaceHolder 6"/>
          <p:cNvSpPr>
            <a:spLocks noGrp="1"/>
          </p:cNvSpPr>
          <p:nvPr>
            <p:ph type="body"/>
          </p:nvPr>
        </p:nvSpPr>
        <p:spPr>
          <a:xfrm>
            <a:off x="441432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81" name="PlaceHolder 7"/>
          <p:cNvSpPr>
            <a:spLocks noGrp="1"/>
          </p:cNvSpPr>
          <p:nvPr>
            <p:ph type="body"/>
          </p:nvPr>
        </p:nvSpPr>
        <p:spPr>
          <a:xfrm>
            <a:off x="791496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8" name="PlaceHolder 2"/>
          <p:cNvSpPr>
            <a:spLocks noGrp="1"/>
          </p:cNvSpPr>
          <p:nvPr>
            <p:ph type="body"/>
          </p:nvPr>
        </p:nvSpPr>
        <p:spPr>
          <a:xfrm>
            <a:off x="913680" y="2095920"/>
            <a:ext cx="10353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10"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11"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913680" y="609480"/>
            <a:ext cx="10353240" cy="614736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15"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16"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17"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19"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20"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1" name="PlaceHolder 4"/>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23"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4"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5" name="PlaceHolder 4"/>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95160" y="1122480"/>
            <a:ext cx="9001080" cy="2387160"/>
          </a:xfrm>
          <a:prstGeom prst="rect">
            <a:avLst/>
          </a:prstGeom>
        </p:spPr>
        <p:txBody>
          <a:bodyPr anchor="b">
            <a:normAutofit/>
          </a:bodyPr>
          <a:p>
            <a:pPr algn="ctr">
              <a:lnSpc>
                <a:spcPct val="90000"/>
              </a:lnSpc>
            </a:pPr>
            <a:r>
              <a:rPr b="1" lang="en-US" sz="4800" spc="-1" strike="noStrike" cap="all">
                <a:solidFill>
                  <a:srgbClr val="ffffff"/>
                </a:solidFill>
                <a:latin typeface="Bookman Old Style"/>
              </a:rPr>
              <a:t>Click to edit Master title style</a:t>
            </a:r>
            <a:endParaRPr b="0" lang="en-US" sz="4800" spc="-1" strike="noStrike">
              <a:solidFill>
                <a:srgbClr val="ffffff"/>
              </a:solidFill>
              <a:latin typeface="Rockwell"/>
            </a:endParaRPr>
          </a:p>
        </p:txBody>
      </p:sp>
      <p:sp>
        <p:nvSpPr>
          <p:cNvPr id="1" name="PlaceHolder 2"/>
          <p:cNvSpPr>
            <a:spLocks noGrp="1"/>
          </p:cNvSpPr>
          <p:nvPr>
            <p:ph type="dt"/>
          </p:nvPr>
        </p:nvSpPr>
        <p:spPr>
          <a:xfrm>
            <a:off x="7678800" y="5883120"/>
            <a:ext cx="2742840" cy="364680"/>
          </a:xfrm>
          <a:prstGeom prst="rect">
            <a:avLst/>
          </a:prstGeom>
        </p:spPr>
        <p:txBody>
          <a:bodyPr anchor="ctr">
            <a:noAutofit/>
          </a:bodyPr>
          <a:p>
            <a:pPr algn="r">
              <a:lnSpc>
                <a:spcPct val="100000"/>
              </a:lnSpc>
            </a:pPr>
            <a:fld id="{A2B7B943-F318-4E7B-99E1-96ED8E9F62BA}" type="datetime">
              <a:rPr b="0" lang="en-US" sz="1000" spc="-1" strike="noStrike">
                <a:solidFill>
                  <a:srgbClr val="ffffff"/>
                </a:solidFill>
                <a:latin typeface="Rockwell"/>
              </a:rPr>
              <a:t>4/4/22</a:t>
            </a:fld>
            <a:endParaRPr b="0" lang="en-US" sz="1000" spc="-1" strike="noStrike">
              <a:latin typeface="Times New Roman"/>
            </a:endParaRPr>
          </a:p>
        </p:txBody>
      </p:sp>
      <p:sp>
        <p:nvSpPr>
          <p:cNvPr id="2" name="PlaceHolder 3"/>
          <p:cNvSpPr>
            <a:spLocks noGrp="1"/>
          </p:cNvSpPr>
          <p:nvPr>
            <p:ph type="ftr"/>
          </p:nvPr>
        </p:nvSpPr>
        <p:spPr>
          <a:xfrm>
            <a:off x="913680" y="5883120"/>
            <a:ext cx="6672600" cy="364680"/>
          </a:xfrm>
          <a:prstGeom prst="rect">
            <a:avLst/>
          </a:prstGeom>
        </p:spPr>
        <p:txBody>
          <a:bodyPr anchor="ctr">
            <a:noAutofit/>
          </a:bodyPr>
          <a:p>
            <a:endParaRPr b="0" lang="en-US" sz="2400" spc="-1" strike="noStrike">
              <a:latin typeface="Times New Roman"/>
            </a:endParaRPr>
          </a:p>
        </p:txBody>
      </p:sp>
      <p:sp>
        <p:nvSpPr>
          <p:cNvPr id="3" name="PlaceHolder 4"/>
          <p:cNvSpPr>
            <a:spLocks noGrp="1"/>
          </p:cNvSpPr>
          <p:nvPr>
            <p:ph type="sldNum"/>
          </p:nvPr>
        </p:nvSpPr>
        <p:spPr>
          <a:xfrm>
            <a:off x="10514160" y="5883120"/>
            <a:ext cx="753120" cy="364680"/>
          </a:xfrm>
          <a:prstGeom prst="rect">
            <a:avLst/>
          </a:prstGeom>
        </p:spPr>
        <p:txBody>
          <a:bodyPr anchor="ctr">
            <a:noAutofit/>
          </a:bodyPr>
          <a:p>
            <a:pPr algn="r">
              <a:lnSpc>
                <a:spcPct val="100000"/>
              </a:lnSpc>
            </a:pPr>
            <a:fld id="{0DB6C4C3-2BF4-4BB8-A1D5-80F89DAD3BBA}" type="slidenum">
              <a:rPr b="0" lang="en-US" sz="1000" spc="-1" strike="noStrike">
                <a:solidFill>
                  <a:srgbClr val="ffffff"/>
                </a:solidFill>
                <a:latin typeface="Rockwell"/>
              </a:rPr>
              <a:t>&lt;number&gt;</a:t>
            </a:fld>
            <a:endParaRPr b="0" lang="en-US" sz="10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2000" spc="-1" strike="noStrike">
                <a:solidFill>
                  <a:srgbClr val="ffffff"/>
                </a:solidFill>
                <a:latin typeface="Rockwell"/>
              </a:rPr>
              <a:t>Click to edit the outline text format</a:t>
            </a:r>
            <a:endParaRPr b="0" lang="en-US" sz="2000" spc="-1" strike="noStrike">
              <a:solidFill>
                <a:srgbClr val="ffffff"/>
              </a:solidFill>
              <a:latin typeface="Rockwell"/>
            </a:endParaRPr>
          </a:p>
          <a:p>
            <a:pPr lvl="1" marL="864000" indent="-324000">
              <a:spcBef>
                <a:spcPts val="1134"/>
              </a:spcBef>
              <a:buClr>
                <a:srgbClr val="ffffff"/>
              </a:buClr>
              <a:buSzPct val="75000"/>
              <a:buFont typeface="Symbol" charset="2"/>
              <a:buChar char=""/>
            </a:pPr>
            <a:r>
              <a:rPr b="0" lang="en-US" sz="1600" spc="-1" strike="noStrike">
                <a:solidFill>
                  <a:srgbClr val="ffffff"/>
                </a:solidFill>
                <a:latin typeface="Rockwell"/>
              </a:rPr>
              <a:t>Second Outline Level</a:t>
            </a:r>
            <a:endParaRPr b="0" lang="en-US" sz="1600" spc="-1" strike="noStrike">
              <a:solidFill>
                <a:srgbClr val="ffffff"/>
              </a:solidFill>
              <a:latin typeface="Rockwell"/>
            </a:endParaRPr>
          </a:p>
          <a:p>
            <a:pPr lvl="2" marL="1296000" indent="-288000">
              <a:spcBef>
                <a:spcPts val="850"/>
              </a:spcBef>
              <a:buClr>
                <a:srgbClr val="ffffff"/>
              </a:buClr>
              <a:buSzPct val="45000"/>
              <a:buFont typeface="Wingdings" charset="2"/>
              <a:buChar char=""/>
            </a:pPr>
            <a:r>
              <a:rPr b="0" lang="en-US" sz="1400" spc="-1" strike="noStrike">
                <a:solidFill>
                  <a:srgbClr val="ffffff"/>
                </a:solidFill>
                <a:latin typeface="Rockwell"/>
              </a:rPr>
              <a:t>Third Outline Level</a:t>
            </a:r>
            <a:endParaRPr b="0" lang="en-US" sz="1400" spc="-1" strike="noStrike">
              <a:solidFill>
                <a:srgbClr val="ffffff"/>
              </a:solidFill>
              <a:latin typeface="Rockwell"/>
            </a:endParaRPr>
          </a:p>
          <a:p>
            <a:pPr lvl="3" marL="1728000" indent="-216000">
              <a:spcBef>
                <a:spcPts val="567"/>
              </a:spcBef>
              <a:buClr>
                <a:srgbClr val="ffffff"/>
              </a:buClr>
              <a:buSzPct val="75000"/>
              <a:buFont typeface="Symbol" charset="2"/>
              <a:buChar char=""/>
            </a:pPr>
            <a:r>
              <a:rPr b="0" lang="en-US" sz="1200" spc="-1" strike="noStrike">
                <a:solidFill>
                  <a:srgbClr val="ffffff"/>
                </a:solidFill>
                <a:latin typeface="Rockwell"/>
              </a:rPr>
              <a:t>Fourth Outline Level</a:t>
            </a:r>
            <a:endParaRPr b="0" lang="en-US" sz="1200" spc="-1" strike="noStrike">
              <a:solidFill>
                <a:srgbClr val="ffffff"/>
              </a:solidFill>
              <a:latin typeface="Rockwell"/>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Rockwell"/>
              </a:rPr>
              <a:t>Fifth Outline Level</a:t>
            </a:r>
            <a:endParaRPr b="0" lang="en-US" sz="2000" spc="-1" strike="noStrike">
              <a:solidFill>
                <a:srgbClr val="ffffff"/>
              </a:solidFill>
              <a:latin typeface="Rockwell"/>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Rockwell"/>
              </a:rPr>
              <a:t>Sixth Outline Level</a:t>
            </a:r>
            <a:endParaRPr b="0" lang="en-US" sz="2000" spc="-1" strike="noStrike">
              <a:solidFill>
                <a:srgbClr val="ffffff"/>
              </a:solidFill>
              <a:latin typeface="Rockwell"/>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Rockwell"/>
              </a:rPr>
              <a:t>Seventh Outline Level</a:t>
            </a:r>
            <a:endParaRPr b="0" lang="en-US" sz="2000" spc="-1" strike="noStrike">
              <a:solidFill>
                <a:srgbClr val="ffffff"/>
              </a:solidFill>
              <a:latin typeface="Rockwel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913680" y="609480"/>
            <a:ext cx="10353240" cy="1325880"/>
          </a:xfrm>
          <a:prstGeom prst="rect">
            <a:avLst/>
          </a:prstGeom>
        </p:spPr>
        <p:txBody>
          <a:bodyPr anchor="ctr">
            <a:noAutofit/>
          </a:bodyPr>
          <a:p>
            <a:pPr algn="ctr">
              <a:lnSpc>
                <a:spcPct val="90000"/>
              </a:lnSpc>
            </a:pPr>
            <a:r>
              <a:rPr b="1" lang="en-US" sz="3400" spc="-1" strike="noStrike" cap="all">
                <a:solidFill>
                  <a:srgbClr val="ffffff"/>
                </a:solidFill>
                <a:latin typeface="Bookman Old Style"/>
              </a:rPr>
              <a:t>Click to edit Master title style</a:t>
            </a:r>
            <a:endParaRPr b="0" lang="en-US" sz="3400" spc="-1" strike="noStrike">
              <a:solidFill>
                <a:srgbClr val="ffffff"/>
              </a:solidFill>
              <a:latin typeface="Rockwell"/>
            </a:endParaRPr>
          </a:p>
        </p:txBody>
      </p:sp>
      <p:sp>
        <p:nvSpPr>
          <p:cNvPr id="42" name="PlaceHolder 2"/>
          <p:cNvSpPr>
            <a:spLocks noGrp="1"/>
          </p:cNvSpPr>
          <p:nvPr>
            <p:ph type="body"/>
          </p:nvPr>
        </p:nvSpPr>
        <p:spPr>
          <a:xfrm>
            <a:off x="913680" y="2095920"/>
            <a:ext cx="10353240" cy="3694680"/>
          </a:xfrm>
          <a:prstGeom prst="rect">
            <a:avLst/>
          </a:prstGeom>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Click to edit Master text styles</a:t>
            </a:r>
            <a:endParaRPr b="0" lang="en-US" sz="2000" spc="-1" strike="noStrike">
              <a:solidFill>
                <a:srgbClr val="ffffff"/>
              </a:solidFill>
              <a:latin typeface="Rockwell"/>
            </a:endParaRPr>
          </a:p>
          <a:p>
            <a:pPr lvl="1" marL="685800" indent="-228240">
              <a:lnSpc>
                <a:spcPct val="120000"/>
              </a:lnSpc>
              <a:spcBef>
                <a:spcPts val="499"/>
              </a:spcBef>
              <a:buClr>
                <a:srgbClr val="ffffff"/>
              </a:buClr>
              <a:buFont typeface="Arial"/>
              <a:buChar char="•"/>
            </a:pPr>
            <a:r>
              <a:rPr b="0" lang="en-US" sz="1800" spc="-1" strike="noStrike">
                <a:solidFill>
                  <a:srgbClr val="ffffff"/>
                </a:solidFill>
                <a:latin typeface="Rockwell"/>
              </a:rPr>
              <a:t>Second level</a:t>
            </a:r>
            <a:endParaRPr b="0" lang="en-US" sz="1800" spc="-1" strike="noStrike">
              <a:solidFill>
                <a:srgbClr val="ffffff"/>
              </a:solidFill>
              <a:latin typeface="Rockwell"/>
            </a:endParaRPr>
          </a:p>
          <a:p>
            <a:pPr lvl="2" marL="1143000" indent="-228240">
              <a:lnSpc>
                <a:spcPct val="120000"/>
              </a:lnSpc>
              <a:spcBef>
                <a:spcPts val="499"/>
              </a:spcBef>
              <a:buClr>
                <a:srgbClr val="ffffff"/>
              </a:buClr>
              <a:buFont typeface="Arial"/>
              <a:buChar char="•"/>
            </a:pPr>
            <a:r>
              <a:rPr b="0" lang="en-US" sz="1600" spc="-1" strike="noStrike">
                <a:solidFill>
                  <a:srgbClr val="ffffff"/>
                </a:solidFill>
                <a:latin typeface="Rockwell"/>
              </a:rPr>
              <a:t>Third level</a:t>
            </a:r>
            <a:endParaRPr b="0" lang="en-US" sz="1600" spc="-1" strike="noStrike">
              <a:solidFill>
                <a:srgbClr val="ffffff"/>
              </a:solidFill>
              <a:latin typeface="Rockwell"/>
            </a:endParaRPr>
          </a:p>
          <a:p>
            <a:pPr lvl="3" marL="1600200" indent="-228240">
              <a:lnSpc>
                <a:spcPct val="120000"/>
              </a:lnSpc>
              <a:spcBef>
                <a:spcPts val="499"/>
              </a:spcBef>
              <a:buClr>
                <a:srgbClr val="ffffff"/>
              </a:buClr>
              <a:buFont typeface="Arial"/>
              <a:buChar char="•"/>
            </a:pPr>
            <a:r>
              <a:rPr b="0" lang="en-US" sz="1400" spc="-1" strike="noStrike">
                <a:solidFill>
                  <a:srgbClr val="ffffff"/>
                </a:solidFill>
                <a:latin typeface="Rockwell"/>
              </a:rPr>
              <a:t>Fourth level</a:t>
            </a:r>
            <a:endParaRPr b="0" lang="en-US" sz="1400" spc="-1" strike="noStrike">
              <a:solidFill>
                <a:srgbClr val="ffffff"/>
              </a:solidFill>
              <a:latin typeface="Rockwell"/>
            </a:endParaRPr>
          </a:p>
          <a:p>
            <a:pPr lvl="4" marL="2057400" indent="-228240">
              <a:lnSpc>
                <a:spcPct val="120000"/>
              </a:lnSpc>
              <a:spcBef>
                <a:spcPts val="499"/>
              </a:spcBef>
              <a:buClr>
                <a:srgbClr val="ffffff"/>
              </a:buClr>
              <a:buFont typeface="Arial"/>
              <a:buChar char="•"/>
            </a:pPr>
            <a:r>
              <a:rPr b="0" lang="en-US" sz="1200" spc="-1" strike="noStrike">
                <a:solidFill>
                  <a:srgbClr val="ffffff"/>
                </a:solidFill>
                <a:latin typeface="Rockwell"/>
              </a:rPr>
              <a:t>Fifth level</a:t>
            </a:r>
            <a:endParaRPr b="0" lang="en-US" sz="1200" spc="-1" strike="noStrike">
              <a:solidFill>
                <a:srgbClr val="ffffff"/>
              </a:solidFill>
              <a:latin typeface="Rockwell"/>
            </a:endParaRPr>
          </a:p>
        </p:txBody>
      </p:sp>
      <p:sp>
        <p:nvSpPr>
          <p:cNvPr id="43" name="PlaceHolder 3"/>
          <p:cNvSpPr>
            <a:spLocks noGrp="1"/>
          </p:cNvSpPr>
          <p:nvPr>
            <p:ph type="dt"/>
          </p:nvPr>
        </p:nvSpPr>
        <p:spPr>
          <a:xfrm>
            <a:off x="7678800" y="5883120"/>
            <a:ext cx="2742840" cy="364680"/>
          </a:xfrm>
          <a:prstGeom prst="rect">
            <a:avLst/>
          </a:prstGeom>
        </p:spPr>
        <p:txBody>
          <a:bodyPr anchor="ctr">
            <a:noAutofit/>
          </a:bodyPr>
          <a:p>
            <a:pPr algn="r">
              <a:lnSpc>
                <a:spcPct val="100000"/>
              </a:lnSpc>
            </a:pPr>
            <a:fld id="{D885D9DC-2008-4365-B3E3-7CC14A1BC43F}" type="datetime">
              <a:rPr b="0" lang="en-US" sz="1000" spc="-1" strike="noStrike">
                <a:solidFill>
                  <a:srgbClr val="ffffff"/>
                </a:solidFill>
                <a:latin typeface="Rockwell"/>
              </a:rPr>
              <a:t>4/4/22</a:t>
            </a:fld>
            <a:endParaRPr b="0" lang="en-US" sz="1000" spc="-1" strike="noStrike">
              <a:latin typeface="Times New Roman"/>
            </a:endParaRPr>
          </a:p>
        </p:txBody>
      </p:sp>
      <p:sp>
        <p:nvSpPr>
          <p:cNvPr id="44" name="PlaceHolder 4"/>
          <p:cNvSpPr>
            <a:spLocks noGrp="1"/>
          </p:cNvSpPr>
          <p:nvPr>
            <p:ph type="ftr"/>
          </p:nvPr>
        </p:nvSpPr>
        <p:spPr>
          <a:xfrm>
            <a:off x="913680" y="5883120"/>
            <a:ext cx="6672600" cy="364680"/>
          </a:xfrm>
          <a:prstGeom prst="rect">
            <a:avLst/>
          </a:prstGeom>
        </p:spPr>
        <p:txBody>
          <a:bodyPr anchor="ctr">
            <a:noAutofit/>
          </a:bodyPr>
          <a:p>
            <a:endParaRPr b="0" lang="en-US" sz="2400" spc="-1" strike="noStrike">
              <a:latin typeface="Times New Roman"/>
            </a:endParaRPr>
          </a:p>
        </p:txBody>
      </p:sp>
      <p:sp>
        <p:nvSpPr>
          <p:cNvPr id="45" name="PlaceHolder 5"/>
          <p:cNvSpPr>
            <a:spLocks noGrp="1"/>
          </p:cNvSpPr>
          <p:nvPr>
            <p:ph type="sldNum"/>
          </p:nvPr>
        </p:nvSpPr>
        <p:spPr>
          <a:xfrm>
            <a:off x="10514160" y="5883120"/>
            <a:ext cx="753120" cy="364680"/>
          </a:xfrm>
          <a:prstGeom prst="rect">
            <a:avLst/>
          </a:prstGeom>
        </p:spPr>
        <p:txBody>
          <a:bodyPr anchor="ctr">
            <a:noAutofit/>
          </a:bodyPr>
          <a:p>
            <a:pPr algn="r">
              <a:lnSpc>
                <a:spcPct val="100000"/>
              </a:lnSpc>
            </a:pPr>
            <a:fld id="{E4CDB0B0-ADD6-4FAE-B2EA-56B26ACBADA5}" type="slidenum">
              <a:rPr b="0" lang="en-US" sz="1000" spc="-1" strike="noStrike">
                <a:solidFill>
                  <a:srgbClr val="ffffff"/>
                </a:solidFill>
                <a:latin typeface="Rockwell"/>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TextShape 1"/>
          <p:cNvSpPr txBox="1"/>
          <p:nvPr/>
        </p:nvSpPr>
        <p:spPr>
          <a:xfrm>
            <a:off x="1244160" y="1381680"/>
            <a:ext cx="9001080" cy="1729800"/>
          </a:xfrm>
          <a:prstGeom prst="rect">
            <a:avLst/>
          </a:prstGeom>
          <a:noFill/>
          <a:ln>
            <a:noFill/>
          </a:ln>
        </p:spPr>
        <p:txBody>
          <a:bodyPr anchor="b">
            <a:noAutofit/>
          </a:bodyPr>
          <a:p>
            <a:pPr algn="ctr">
              <a:lnSpc>
                <a:spcPct val="90000"/>
              </a:lnSpc>
            </a:pPr>
            <a:r>
              <a:rPr b="1" lang="en-US" sz="4800" spc="-1" strike="noStrike" cap="all">
                <a:solidFill>
                  <a:srgbClr val="ffffff"/>
                </a:solidFill>
                <a:latin typeface="Bookman Old Style"/>
              </a:rPr>
              <a:t>Professional Ethics</a:t>
            </a:r>
            <a:br/>
            <a:r>
              <a:rPr b="1" lang="en-US" sz="4800" spc="-1" strike="noStrike" cap="all">
                <a:solidFill>
                  <a:srgbClr val="ffffff"/>
                </a:solidFill>
                <a:latin typeface="Bookman Old Style"/>
              </a:rPr>
              <a:t>Case Study</a:t>
            </a:r>
            <a:endParaRPr b="0" lang="en-US" sz="4800" spc="-1" strike="noStrike">
              <a:solidFill>
                <a:srgbClr val="ffffff"/>
              </a:solidFill>
              <a:latin typeface="Rockwell"/>
            </a:endParaRPr>
          </a:p>
        </p:txBody>
      </p:sp>
      <p:sp>
        <p:nvSpPr>
          <p:cNvPr id="83" name="CustomShape 2"/>
          <p:cNvSpPr/>
          <p:nvPr/>
        </p:nvSpPr>
        <p:spPr>
          <a:xfrm>
            <a:off x="1417680" y="3455280"/>
            <a:ext cx="8653680" cy="1729800"/>
          </a:xfrm>
          <a:prstGeom prst="rect">
            <a:avLst/>
          </a:prstGeom>
          <a:noFill/>
          <a:ln>
            <a:noFill/>
          </a:ln>
        </p:spPr>
        <p:style>
          <a:lnRef idx="0"/>
          <a:fillRef idx="0"/>
          <a:effectRef idx="0"/>
          <a:fontRef idx="minor"/>
        </p:style>
        <p:txBody>
          <a:bodyPr anchor="b">
            <a:normAutofit fontScale="97000"/>
          </a:bodyPr>
          <a:p>
            <a:pPr algn="ctr">
              <a:lnSpc>
                <a:spcPct val="90000"/>
              </a:lnSpc>
            </a:pPr>
            <a:r>
              <a:rPr b="1" lang="en-US" sz="4800" spc="-1" strike="noStrike" cap="all">
                <a:solidFill>
                  <a:srgbClr val="ffffff"/>
                </a:solidFill>
                <a:latin typeface="Bookman Old Style"/>
              </a:rPr>
              <a:t>Inter-systems</a:t>
            </a:r>
            <a:r>
              <a:rPr b="1" lang="en-US" sz="4800" spc="-1" strike="noStrike">
                <a:solidFill>
                  <a:srgbClr val="ffffff"/>
                </a:solidFill>
                <a:latin typeface="Bookman Old Style"/>
              </a:rPr>
              <a:t> earns ISO 9001-2008 certification</a:t>
            </a:r>
            <a:endParaRPr b="0" lang="en-US" sz="4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Question 1</a:t>
            </a:r>
            <a:endParaRPr b="0" lang="en-US" sz="3400" spc="-1" strike="noStrike">
              <a:solidFill>
                <a:srgbClr val="ffffff"/>
              </a:solidFill>
              <a:latin typeface="Rockwell"/>
            </a:endParaRPr>
          </a:p>
        </p:txBody>
      </p:sp>
      <p:sp>
        <p:nvSpPr>
          <p:cNvPr id="100"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A mission-critical system is one whose failure will result in an organization being unable to continue business operations. A safety-critical system is one whose failure will result in human injury or loss of life. Is the John Hopkins system described above mission critical or safety critical? Why? Can you give an example of a safety-critical system that is not mission critical?</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Answer 1</a:t>
            </a:r>
            <a:endParaRPr b="0" lang="en-US" sz="3400" spc="-1" strike="noStrike">
              <a:solidFill>
                <a:srgbClr val="ffffff"/>
              </a:solidFill>
              <a:latin typeface="Rockwell"/>
            </a:endParaRPr>
          </a:p>
        </p:txBody>
      </p:sp>
      <p:sp>
        <p:nvSpPr>
          <p:cNvPr id="102"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John Hopkins described safety critical system. Because if intersystem that installed in center failed, it can give wrong information about the patient, that lead doctor to treatment incorrect for every customer. For example, a person with having back problem, but if the system fails and give information about that person saying he has cancer, then doctor will treat him with cancer instead of back pain. We can take one helicopter crash as an example of safety critical system but not mission critical.</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Question 2</a:t>
            </a:r>
            <a:endParaRPr b="0" lang="en-US" sz="3400" spc="-1" strike="noStrike">
              <a:solidFill>
                <a:srgbClr val="ffffff"/>
              </a:solidFill>
              <a:latin typeface="Rockwell"/>
            </a:endParaRPr>
          </a:p>
        </p:txBody>
      </p:sp>
      <p:sp>
        <p:nvSpPr>
          <p:cNvPr id="104"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Caché and its associated application tools constitute a system that is used to build a wide variety of information systems for customers around the world. Do you think that the Caché software and tools should be considered a safety-critical system and undergo the rigorous development process associated with such systems? If so, what would be the implications for InterSystems and its customers in terms of costs and frequency of software modifications and updates? Would this put InterSystems at a competitive disadvantage to other software development companies?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Answer 2</a:t>
            </a:r>
            <a:endParaRPr b="0" lang="en-US" sz="3400" spc="-1" strike="noStrike">
              <a:solidFill>
                <a:srgbClr val="ffffff"/>
              </a:solidFill>
              <a:latin typeface="Rockwell"/>
            </a:endParaRPr>
          </a:p>
        </p:txBody>
      </p:sp>
      <p:sp>
        <p:nvSpPr>
          <p:cNvPr id="106"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Yes, it should be considered as safety critical system and should undergo </a:t>
            </a:r>
            <a:r>
              <a:rPr b="0" lang="en-US" sz="2000" spc="-1" strike="noStrike">
                <a:solidFill>
                  <a:srgbClr val="ffffff"/>
                </a:solidFill>
                <a:latin typeface="Rockwell"/>
              </a:rPr>
              <a:t>the rigorous development process to ensure it work perfect. Intersystem </a:t>
            </a:r>
            <a:r>
              <a:rPr b="0" lang="en-US" sz="2000" spc="-1" strike="noStrike">
                <a:solidFill>
                  <a:srgbClr val="ffffff"/>
                </a:solidFill>
                <a:latin typeface="Rockwell"/>
              </a:rPr>
              <a:t>need to check, if necessary modified time to time to ensure that the </a:t>
            </a:r>
            <a:r>
              <a:rPr b="0" lang="en-US" sz="2000" spc="-1" strike="noStrike">
                <a:solidFill>
                  <a:srgbClr val="ffffff"/>
                </a:solidFill>
                <a:latin typeface="Rockwell"/>
              </a:rPr>
              <a:t>software work without any problem. For doing this, intersystem need to </a:t>
            </a:r>
            <a:r>
              <a:rPr b="0" lang="en-US" sz="2000" spc="-1" strike="noStrike">
                <a:solidFill>
                  <a:srgbClr val="ffffff"/>
                </a:solidFill>
                <a:latin typeface="Rockwell"/>
              </a:rPr>
              <a:t>hire more people and can cost company lot sum of money. As such, </a:t>
            </a:r>
            <a:r>
              <a:rPr b="0" lang="en-US" sz="2000" spc="-1" strike="noStrike">
                <a:solidFill>
                  <a:srgbClr val="ffffff"/>
                </a:solidFill>
                <a:latin typeface="Rockwell"/>
              </a:rPr>
              <a:t>increasing expenditure for company will eventually cost more for its </a:t>
            </a:r>
            <a:r>
              <a:rPr b="0" lang="en-US" sz="2000" spc="-1" strike="noStrike">
                <a:solidFill>
                  <a:srgbClr val="ffffff"/>
                </a:solidFill>
                <a:latin typeface="Rockwell"/>
              </a:rPr>
              <a:t>customer in order to maintain profit for the company. No, if the company </a:t>
            </a:r>
            <a:r>
              <a:rPr b="0" lang="en-US" sz="2000" spc="-1" strike="noStrike">
                <a:solidFill>
                  <a:srgbClr val="ffffff"/>
                </a:solidFill>
                <a:latin typeface="Rockwell"/>
              </a:rPr>
              <a:t>software has positive history of the how it works then it would have more </a:t>
            </a:r>
            <a:r>
              <a:rPr b="0" lang="en-US" sz="2000" spc="-1" strike="noStrike">
                <a:solidFill>
                  <a:srgbClr val="ffffff"/>
                </a:solidFill>
                <a:latin typeface="Rockwell"/>
              </a:rPr>
              <a:t>customer no matter the cost of it and also safety critical system are </a:t>
            </a:r>
            <a:r>
              <a:rPr b="0" lang="en-US" sz="2000" spc="-1" strike="noStrike">
                <a:solidFill>
                  <a:srgbClr val="ffffff"/>
                </a:solidFill>
                <a:latin typeface="Rockwell"/>
              </a:rPr>
              <a:t>implemented in many organizations to do various important job.</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extShape 1"/>
          <p:cNvSpPr txBox="1"/>
          <p:nvPr/>
        </p:nvSpPr>
        <p:spPr>
          <a:xfrm>
            <a:off x="913680" y="7696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Question 3</a:t>
            </a:r>
            <a:endParaRPr b="0" lang="en-US" sz="3400" spc="-1" strike="noStrike">
              <a:solidFill>
                <a:srgbClr val="ffffff"/>
              </a:solidFill>
              <a:latin typeface="Rockwell"/>
            </a:endParaRPr>
          </a:p>
        </p:txBody>
      </p:sp>
      <p:sp>
        <p:nvSpPr>
          <p:cNvPr id="108"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Should every organization that builds safety-critical systems be required to have all its system development processes and tools ISO-9000: 2008 certified? Why or why not?</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TextShape 1"/>
          <p:cNvSpPr txBox="1"/>
          <p:nvPr/>
        </p:nvSpPr>
        <p:spPr>
          <a:xfrm>
            <a:off x="913680" y="7696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Answer 3</a:t>
            </a:r>
            <a:endParaRPr b="0" lang="en-US" sz="3400" spc="-1" strike="noStrike">
              <a:solidFill>
                <a:srgbClr val="ffffff"/>
              </a:solidFill>
              <a:latin typeface="Rockwell"/>
            </a:endParaRPr>
          </a:p>
        </p:txBody>
      </p:sp>
      <p:sp>
        <p:nvSpPr>
          <p:cNvPr id="110"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Organization that builds safety critical system must need system development process and also better to have ISO 9000 certified. This is because failure of safety critical system can have big impact on its users and many can lose life because of this. Organization with ISO 9000 certified proves that they have quality management system for their software.</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TextShape 1"/>
          <p:cNvSpPr txBox="1"/>
          <p:nvPr/>
        </p:nvSpPr>
        <p:spPr>
          <a:xfrm>
            <a:off x="3125160" y="2447640"/>
            <a:ext cx="6031800" cy="1796400"/>
          </a:xfrm>
          <a:prstGeom prst="rect">
            <a:avLst/>
          </a:prstGeom>
          <a:noFill/>
          <a:ln>
            <a:noFill/>
          </a:ln>
        </p:spPr>
        <p:txBody>
          <a:bodyPr>
            <a:noAutofit/>
          </a:bodyPr>
          <a:p>
            <a:pPr>
              <a:lnSpc>
                <a:spcPct val="120000"/>
              </a:lnSpc>
              <a:spcBef>
                <a:spcPts val="1001"/>
              </a:spcBef>
              <a:tabLst>
                <a:tab algn="l" pos="0"/>
              </a:tabLst>
            </a:pPr>
            <a:r>
              <a:rPr b="0" lang="en-US" sz="7200" spc="-1" strike="noStrike">
                <a:solidFill>
                  <a:srgbClr val="ffffff"/>
                </a:solidFill>
                <a:latin typeface="Bodoni MT Black"/>
              </a:rPr>
              <a:t>Thank You</a:t>
            </a:r>
            <a:endParaRPr b="0" lang="en-US" sz="72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TextShape 1"/>
          <p:cNvSpPr txBox="1"/>
          <p:nvPr/>
        </p:nvSpPr>
        <p:spPr>
          <a:xfrm>
            <a:off x="1595160" y="3602160"/>
            <a:ext cx="9001080" cy="1655280"/>
          </a:xfrm>
          <a:prstGeom prst="rect">
            <a:avLst/>
          </a:prstGeom>
          <a:noFill/>
          <a:ln>
            <a:noFill/>
          </a:ln>
        </p:spPr>
        <p:txBody>
          <a:bodyPr>
            <a:normAutofit/>
          </a:bodyPr>
          <a:p>
            <a:pPr algn="ctr">
              <a:lnSpc>
                <a:spcPct val="120000"/>
              </a:lnSpc>
              <a:spcBef>
                <a:spcPts val="1001"/>
              </a:spcBef>
              <a:tabLst>
                <a:tab algn="l" pos="0"/>
              </a:tabLst>
            </a:pPr>
            <a:r>
              <a:rPr b="0" lang="en-US" sz="2400" spc="-1" strike="noStrike">
                <a:solidFill>
                  <a:srgbClr val="ffffff"/>
                </a:solidFill>
                <a:latin typeface="Rockwell"/>
              </a:rPr>
              <a:t>Presented To: Dr. Shariful Islam</a:t>
            </a:r>
            <a:endParaRPr b="0" lang="en-US" sz="2400" spc="-1" strike="noStrike">
              <a:latin typeface="Arial"/>
            </a:endParaRPr>
          </a:p>
          <a:p>
            <a:pPr algn="ctr">
              <a:lnSpc>
                <a:spcPct val="120000"/>
              </a:lnSpc>
              <a:spcBef>
                <a:spcPts val="1001"/>
              </a:spcBef>
              <a:tabLst>
                <a:tab algn="l" pos="0"/>
              </a:tabLst>
            </a:pPr>
            <a:r>
              <a:rPr b="0" lang="en-US" sz="2400" spc="-1" strike="noStrike">
                <a:solidFill>
                  <a:srgbClr val="ffffff"/>
                </a:solidFill>
                <a:latin typeface="Rockwell"/>
              </a:rPr>
              <a:t>Professor, Institute of Information Technology</a:t>
            </a:r>
            <a:endParaRPr b="0" lang="en-US" sz="2400" spc="-1" strike="noStrike">
              <a:latin typeface="Arial"/>
            </a:endParaRPr>
          </a:p>
          <a:p>
            <a:pPr algn="ctr">
              <a:lnSpc>
                <a:spcPct val="120000"/>
              </a:lnSpc>
              <a:spcBef>
                <a:spcPts val="1001"/>
              </a:spcBef>
              <a:tabLst>
                <a:tab algn="l" pos="0"/>
              </a:tabLst>
            </a:pPr>
            <a:r>
              <a:rPr b="0" lang="en-US" sz="2400" spc="-1" strike="noStrike">
                <a:solidFill>
                  <a:srgbClr val="ffffff"/>
                </a:solidFill>
                <a:latin typeface="Rockwell"/>
              </a:rPr>
              <a:t>University of Dhaka</a:t>
            </a:r>
            <a:endParaRPr b="0" lang="en-US" sz="2400" spc="-1" strike="noStrike">
              <a:latin typeface="Arial"/>
            </a:endParaRPr>
          </a:p>
        </p:txBody>
      </p:sp>
      <p:sp>
        <p:nvSpPr>
          <p:cNvPr id="85" name="TextShape 2"/>
          <p:cNvSpPr txBox="1"/>
          <p:nvPr/>
        </p:nvSpPr>
        <p:spPr>
          <a:xfrm>
            <a:off x="1595160" y="1122480"/>
            <a:ext cx="9001080" cy="2387160"/>
          </a:xfrm>
          <a:prstGeom prst="rect">
            <a:avLst/>
          </a:prstGeom>
          <a:noFill/>
          <a:ln>
            <a:noFill/>
          </a:ln>
        </p:spPr>
        <p:txBody>
          <a:bodyPr anchor="b">
            <a:noAutofit/>
          </a:bodyPr>
          <a:p>
            <a:pPr algn="ctr">
              <a:lnSpc>
                <a:spcPct val="120000"/>
              </a:lnSpc>
              <a:spcBef>
                <a:spcPts val="1001"/>
              </a:spcBef>
            </a:pPr>
            <a:r>
              <a:rPr b="0" lang="en-US" sz="2400" spc="-1" strike="noStrike">
                <a:solidFill>
                  <a:srgbClr val="ffffff"/>
                </a:solidFill>
                <a:latin typeface="Rockwell"/>
              </a:rPr>
              <a:t>Presented By: </a:t>
            </a:r>
            <a:br/>
            <a:r>
              <a:rPr b="0" lang="en-US" sz="2400" spc="-1" strike="noStrike">
                <a:solidFill>
                  <a:srgbClr val="ffffff"/>
                </a:solidFill>
                <a:latin typeface="Rockwell"/>
              </a:rPr>
              <a:t>Jitesh Sureka (BSSE 1115)</a:t>
            </a:r>
            <a:br/>
            <a:r>
              <a:rPr b="0" lang="en-US" sz="2400" spc="-1" strike="noStrike">
                <a:solidFill>
                  <a:srgbClr val="ffffff"/>
                </a:solidFill>
                <a:latin typeface="Rockwell"/>
              </a:rPr>
              <a:t>Md. Rakib Trofder (BSSE 1129)</a:t>
            </a:r>
            <a:br/>
            <a:endParaRPr b="0" lang="en-US" sz="24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What is InterSystems?</a:t>
            </a:r>
            <a:endParaRPr b="0" lang="en-US" sz="3400" spc="-1" strike="noStrike">
              <a:solidFill>
                <a:srgbClr val="ffffff"/>
              </a:solidFill>
              <a:latin typeface="Rockwell"/>
            </a:endParaRPr>
          </a:p>
        </p:txBody>
      </p:sp>
      <p:sp>
        <p:nvSpPr>
          <p:cNvPr id="87"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InterSystems is a privately held software development firm with recent </a:t>
            </a:r>
            <a:r>
              <a:rPr b="0" lang="en-US" sz="2000" spc="-1" strike="noStrike">
                <a:solidFill>
                  <a:srgbClr val="ffffff"/>
                </a:solidFill>
                <a:latin typeface="Rockwell"/>
              </a:rPr>
              <a:t>sales revenue of $446 million. The company is headquartered in </a:t>
            </a:r>
            <a:r>
              <a:rPr b="0" lang="en-US" sz="2000" spc="-1" strike="noStrike">
                <a:solidFill>
                  <a:srgbClr val="ffffff"/>
                </a:solidFill>
                <a:latin typeface="Rockwell"/>
              </a:rPr>
              <a:t>Cambridge, Massachusetts, with offices in 25 countries worldwide.</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What is InterSystems?</a:t>
            </a:r>
            <a:endParaRPr b="0" lang="en-US" sz="3400" spc="-1" strike="noStrike">
              <a:solidFill>
                <a:srgbClr val="ffffff"/>
              </a:solidFill>
              <a:latin typeface="Rockwell"/>
            </a:endParaRPr>
          </a:p>
        </p:txBody>
      </p:sp>
      <p:sp>
        <p:nvSpPr>
          <p:cNvPr id="89"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InterSystems is a privately held software development firm with recent sales revenue of $446 million. The company is headquartered in Cambridge, Massachusetts, with offices in 25 countries worldwide.</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Certification!</a:t>
            </a:r>
            <a:endParaRPr b="0" lang="en-US" sz="3400" spc="-1" strike="noStrike">
              <a:solidFill>
                <a:srgbClr val="ffffff"/>
              </a:solidFill>
              <a:latin typeface="Rockwell"/>
            </a:endParaRPr>
          </a:p>
        </p:txBody>
      </p:sp>
      <p:sp>
        <p:nvSpPr>
          <p:cNvPr id="91"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InterSystems became ISO 9001:2008 certified for all processes related to product and service creation in connection with two of its primary products: Caché and Ensemble</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Functionality</a:t>
            </a:r>
            <a:endParaRPr b="0" lang="en-US" sz="3400" spc="-1" strike="noStrike">
              <a:solidFill>
                <a:srgbClr val="ffffff"/>
              </a:solidFill>
              <a:latin typeface="Rockwell"/>
            </a:endParaRPr>
          </a:p>
        </p:txBody>
      </p:sp>
      <p:sp>
        <p:nvSpPr>
          <p:cNvPr id="93"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By meeting these requirements, InterSystems has proven that it has in place systems and </a:t>
            </a:r>
            <a:r>
              <a:rPr b="0" lang="en-US" sz="2000" spc="-1" strike="noStrike">
                <a:solidFill>
                  <a:srgbClr val="ffffff"/>
                </a:solidFill>
                <a:latin typeface="Rockwell"/>
              </a:rPr>
              <a:t>processes necessary to ensure that its products and services are delivered in a controlled and </a:t>
            </a:r>
            <a:r>
              <a:rPr b="0" lang="en-US" sz="2000" spc="-1" strike="noStrike">
                <a:solidFill>
                  <a:srgbClr val="ffffff"/>
                </a:solidFill>
                <a:latin typeface="Rockwell"/>
              </a:rPr>
              <a:t>repeatable manner. ISO 9001-2008 certification is proof of an organization’s commitment to </a:t>
            </a:r>
            <a:r>
              <a:rPr b="0" lang="en-US" sz="2000" spc="-1" strike="noStrike">
                <a:solidFill>
                  <a:srgbClr val="ffffff"/>
                </a:solidFill>
                <a:latin typeface="Rockwell"/>
              </a:rPr>
              <a:t>quality management and continuous improvement.</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Caché</a:t>
            </a:r>
            <a:endParaRPr b="0" lang="en-US" sz="3400" spc="-1" strike="noStrike">
              <a:solidFill>
                <a:srgbClr val="ffffff"/>
              </a:solidFill>
              <a:latin typeface="Rockwell"/>
            </a:endParaRPr>
          </a:p>
        </p:txBody>
      </p:sp>
      <p:sp>
        <p:nvSpPr>
          <p:cNvPr id="95"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The Caché product is a high-performance/high-reliability database management system. </a:t>
            </a:r>
            <a:endParaRPr b="0" lang="en-US" sz="2000" spc="-1" strike="noStrike">
              <a:solidFill>
                <a:srgbClr val="ffffff"/>
              </a:solidFill>
              <a:latin typeface="Rockwell"/>
            </a:endParaRPr>
          </a:p>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Caché is used extensively by organizations in clinical healthcare applications to develop systems that capture, organize, and analyze healthcare records in ways that lead to better patient experiences and improved healthcare outcomes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Case!</a:t>
            </a:r>
            <a:endParaRPr b="0" lang="en-US" sz="3400" spc="-1" strike="noStrike">
              <a:solidFill>
                <a:srgbClr val="ffffff"/>
              </a:solidFill>
              <a:latin typeface="Rockwell"/>
            </a:endParaRPr>
          </a:p>
        </p:txBody>
      </p:sp>
      <p:sp>
        <p:nvSpPr>
          <p:cNvPr id="97" name="TextShape 2"/>
          <p:cNvSpPr txBox="1"/>
          <p:nvPr/>
        </p:nvSpPr>
        <p:spPr>
          <a:xfrm>
            <a:off x="913680" y="2095920"/>
            <a:ext cx="10353240" cy="3694680"/>
          </a:xfrm>
          <a:prstGeom prst="rect">
            <a:avLst/>
          </a:prstGeom>
          <a:noFill/>
          <a:ln>
            <a:noFill/>
          </a:ln>
        </p:spPr>
        <p:txBody>
          <a:bodyPr>
            <a:normAutofit fontScale="61000"/>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The Johns Hopkins Cancer Center, </a:t>
            </a:r>
            <a:r>
              <a:rPr b="0" lang="en-US" sz="2000" spc="-1" strike="noStrike">
                <a:solidFill>
                  <a:srgbClr val="ffffff"/>
                </a:solidFill>
                <a:latin typeface="Rockwell"/>
              </a:rPr>
              <a:t>nationally recognized as one of the </a:t>
            </a:r>
            <a:r>
              <a:rPr b="0" lang="en-US" sz="2000" spc="-1" strike="noStrike">
                <a:solidFill>
                  <a:srgbClr val="ffffff"/>
                </a:solidFill>
                <a:latin typeface="Rockwell"/>
              </a:rPr>
              <a:t>leading cancer centers in the United </a:t>
            </a:r>
            <a:r>
              <a:rPr b="0" lang="en-US" sz="2000" spc="-1" strike="noStrike">
                <a:solidFill>
                  <a:srgbClr val="ffffff"/>
                </a:solidFill>
                <a:latin typeface="Rockwell"/>
              </a:rPr>
              <a:t>States, is a major InterSystems customer. </a:t>
            </a:r>
            <a:r>
              <a:rPr b="0" lang="en-US" sz="2000" spc="-1" strike="noStrike">
                <a:solidFill>
                  <a:srgbClr val="ffffff"/>
                </a:solidFill>
                <a:latin typeface="Rockwell"/>
              </a:rPr>
              <a:t>The hospital implemented an advanced, </a:t>
            </a:r>
            <a:r>
              <a:rPr b="0" lang="en-US" sz="2000" spc="-1" strike="noStrike">
                <a:solidFill>
                  <a:srgbClr val="ffffff"/>
                </a:solidFill>
                <a:latin typeface="Rockwell"/>
              </a:rPr>
              <a:t>multifunctional oncology clinical </a:t>
            </a:r>
            <a:r>
              <a:rPr b="0" lang="en-US" sz="2000" spc="-1" strike="noStrike">
                <a:solidFill>
                  <a:srgbClr val="ffffff"/>
                </a:solidFill>
                <a:latin typeface="Rockwell"/>
              </a:rPr>
              <a:t>information system based on Caché. The </a:t>
            </a:r>
            <a:r>
              <a:rPr b="0" lang="en-US" sz="2000" spc="-1" strike="noStrike">
                <a:solidFill>
                  <a:srgbClr val="ffffff"/>
                </a:solidFill>
                <a:latin typeface="Rockwell"/>
              </a:rPr>
              <a:t>system records all interactions among </a:t>
            </a:r>
            <a:r>
              <a:rPr b="0" lang="en-US" sz="2000" spc="-1" strike="noStrike">
                <a:solidFill>
                  <a:srgbClr val="ffffff"/>
                </a:solidFill>
                <a:latin typeface="Rockwell"/>
              </a:rPr>
              <a:t>patients, caregivers, providers, and </a:t>
            </a:r>
            <a:r>
              <a:rPr b="0" lang="en-US" sz="2000" spc="-1" strike="noStrike">
                <a:solidFill>
                  <a:srgbClr val="ffffff"/>
                </a:solidFill>
                <a:latin typeface="Rockwell"/>
              </a:rPr>
              <a:t>administrators from the time they register </a:t>
            </a:r>
            <a:r>
              <a:rPr b="0" lang="en-US" sz="2000" spc="-1" strike="noStrike">
                <a:solidFill>
                  <a:srgbClr val="ffffff"/>
                </a:solidFill>
                <a:latin typeface="Rockwell"/>
              </a:rPr>
              <a:t>to enter the facility until they leave and </a:t>
            </a:r>
            <a:r>
              <a:rPr b="0" lang="en-US" sz="2000" spc="-1" strike="noStrike">
                <a:solidFill>
                  <a:srgbClr val="ffffff"/>
                </a:solidFill>
                <a:latin typeface="Rockwell"/>
              </a:rPr>
              <a:t>are billed. During a typical visit to the </a:t>
            </a:r>
            <a:r>
              <a:rPr b="0" lang="en-US" sz="2000" spc="-1" strike="noStrike">
                <a:solidFill>
                  <a:srgbClr val="ffffff"/>
                </a:solidFill>
                <a:latin typeface="Rockwell"/>
              </a:rPr>
              <a:t>center, patients have multiple </a:t>
            </a:r>
            <a:r>
              <a:rPr b="0" lang="en-US" sz="2000" spc="-1" strike="noStrike">
                <a:solidFill>
                  <a:srgbClr val="ffffff"/>
                </a:solidFill>
                <a:latin typeface="Rockwell"/>
              </a:rPr>
              <a:t>appointments with various care providers </a:t>
            </a:r>
            <a:r>
              <a:rPr b="0" lang="en-US" sz="2000" spc="-1" strike="noStrike">
                <a:solidFill>
                  <a:srgbClr val="ffffff"/>
                </a:solidFill>
                <a:latin typeface="Rockwell"/>
              </a:rPr>
              <a:t>and undergo various tests and treatments. </a:t>
            </a:r>
            <a:r>
              <a:rPr b="0" lang="en-US" sz="2000" spc="-1" strike="noStrike">
                <a:solidFill>
                  <a:srgbClr val="ffffff"/>
                </a:solidFill>
                <a:latin typeface="Rockwell"/>
              </a:rPr>
              <a:t>Patients are issued a bar-coded ID that is </a:t>
            </a:r>
            <a:r>
              <a:rPr b="0" lang="en-US" sz="2000" spc="-1" strike="noStrike">
                <a:solidFill>
                  <a:srgbClr val="ffffff"/>
                </a:solidFill>
                <a:latin typeface="Rockwell"/>
              </a:rPr>
              <a:t>scanned at strategic locations as they </a:t>
            </a:r>
            <a:r>
              <a:rPr b="0" lang="en-US" sz="2000" spc="-1" strike="noStrike">
                <a:solidFill>
                  <a:srgbClr val="ffffff"/>
                </a:solidFill>
                <a:latin typeface="Rockwell"/>
              </a:rPr>
              <a:t>move through the hospital—allowing </a:t>
            </a:r>
            <a:r>
              <a:rPr b="0" lang="en-US" sz="2000" spc="-1" strike="noStrike">
                <a:solidFill>
                  <a:srgbClr val="ffffff"/>
                </a:solidFill>
                <a:latin typeface="Rockwell"/>
              </a:rPr>
              <a:t>personnel to track what appointments </a:t>
            </a:r>
            <a:r>
              <a:rPr b="0" lang="en-US" sz="2000" spc="-1" strike="noStrike">
                <a:solidFill>
                  <a:srgbClr val="ffffff"/>
                </a:solidFill>
                <a:latin typeface="Rockwell"/>
              </a:rPr>
              <a:t>remain and where the patient is at any </a:t>
            </a:r>
            <a:r>
              <a:rPr b="0" lang="en-US" sz="2000" spc="-1" strike="noStrike">
                <a:solidFill>
                  <a:srgbClr val="ffffff"/>
                </a:solidFill>
                <a:latin typeface="Rockwell"/>
              </a:rPr>
              <a:t>time. Key data associated with all tests, </a:t>
            </a:r>
            <a:r>
              <a:rPr b="0" lang="en-US" sz="2000" spc="-1" strike="noStrike">
                <a:solidFill>
                  <a:srgbClr val="ffffff"/>
                </a:solidFill>
                <a:latin typeface="Rockwell"/>
              </a:rPr>
              <a:t>treatments, and patient results is </a:t>
            </a:r>
            <a:r>
              <a:rPr b="0" lang="en-US" sz="2000" spc="-1" strike="noStrike">
                <a:solidFill>
                  <a:srgbClr val="ffffff"/>
                </a:solidFill>
                <a:latin typeface="Rockwell"/>
              </a:rPr>
              <a:t>captured so that care providers can </a:t>
            </a:r>
            <a:r>
              <a:rPr b="0" lang="en-US" sz="2000" spc="-1" strike="noStrike">
                <a:solidFill>
                  <a:srgbClr val="ffffff"/>
                </a:solidFill>
                <a:latin typeface="Rockwell"/>
              </a:rPr>
              <a:t>review treatment approaches used in the </a:t>
            </a:r>
            <a:r>
              <a:rPr b="0" lang="en-US" sz="2000" spc="-1" strike="noStrike">
                <a:solidFill>
                  <a:srgbClr val="ffffff"/>
                </a:solidFill>
                <a:latin typeface="Rockwell"/>
              </a:rPr>
              <a:t>past to help decide the best treatment </a:t>
            </a:r>
            <a:r>
              <a:rPr b="0" lang="en-US" sz="2000" spc="-1" strike="noStrike">
                <a:solidFill>
                  <a:srgbClr val="ffffff"/>
                </a:solidFill>
                <a:latin typeface="Rockwell"/>
              </a:rPr>
              <a:t>process for new patients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extShape 1"/>
          <p:cNvSpPr txBox="1"/>
          <p:nvPr/>
        </p:nvSpPr>
        <p:spPr>
          <a:xfrm>
            <a:off x="913680" y="609480"/>
            <a:ext cx="10353240" cy="506736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Discussion Questions</a:t>
            </a:r>
            <a:endParaRPr b="0" lang="en-US" sz="34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TM04033921[[fn=Damask]]</Template>
  <TotalTime>138</TotalTime>
  <Application>LibreOffice/6.4.7.2$Linux_X86_64 LibreOffice_project/40$Build-2</Application>
  <Words>851</Words>
  <Paragraphs>30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2022-04-02T13:52:55Z</dcterms:created>
  <dc:creator>Microsoft account</dc:creator>
  <dc:description/>
  <dc:language>en-US</dc:language>
  <cp:lastModifiedBy/>
  <dcterms:modified xsi:type="dcterms:W3CDTF">2022-04-04T14:23:44Z</dcterms:modified>
  <cp:revision>29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15</vt:i4>
  </property>
</Properties>
</file>